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0080625" cy="567055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E9B883-E9E9-4346-8E1C-645FC637EB18}" v="33" dt="2025-02-10T20:10:09.3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uentin SORANZO KREBS" userId="2Z3ufqVpF2s+DSv2SixWQwsrPG5u/p7eizH8jhKecqw=" providerId="None" clId="Web-{DFE9B883-E9E9-4346-8E1C-645FC637EB18}"/>
    <pc:docChg chg="modSld">
      <pc:chgData name="Quentin SORANZO KREBS" userId="2Z3ufqVpF2s+DSv2SixWQwsrPG5u/p7eizH8jhKecqw=" providerId="None" clId="Web-{DFE9B883-E9E9-4346-8E1C-645FC637EB18}" dt="2025-02-10T20:10:09.383" v="30"/>
      <pc:docMkLst>
        <pc:docMk/>
      </pc:docMkLst>
      <pc:sldChg chg="addSp delSp modSp addAnim delAnim modAnim">
        <pc:chgData name="Quentin SORANZO KREBS" userId="2Z3ufqVpF2s+DSv2SixWQwsrPG5u/p7eizH8jhKecqw=" providerId="None" clId="Web-{DFE9B883-E9E9-4346-8E1C-645FC637EB18}" dt="2025-02-10T20:10:09.383" v="30"/>
        <pc:sldMkLst>
          <pc:docMk/>
          <pc:sldMk cId="0" sldId="261"/>
        </pc:sldMkLst>
        <pc:spChg chg="add mod">
          <ac:chgData name="Quentin SORANZO KREBS" userId="2Z3ufqVpF2s+DSv2SixWQwsrPG5u/p7eizH8jhKecqw=" providerId="None" clId="Web-{DFE9B883-E9E9-4346-8E1C-645FC637EB18}" dt="2025-02-10T20:09:13.054" v="22" actId="1076"/>
          <ac:spMkLst>
            <pc:docMk/>
            <pc:sldMk cId="0" sldId="261"/>
            <ac:spMk id="4" creationId="{84DBAADA-E4AD-281C-9982-0C2199F4B775}"/>
          </ac:spMkLst>
        </pc:spChg>
        <pc:spChg chg="add del">
          <ac:chgData name="Quentin SORANZO KREBS" userId="2Z3ufqVpF2s+DSv2SixWQwsrPG5u/p7eizH8jhKecqw=" providerId="None" clId="Web-{DFE9B883-E9E9-4346-8E1C-645FC637EB18}" dt="2025-02-10T20:08:49.006" v="9"/>
          <ac:spMkLst>
            <pc:docMk/>
            <pc:sldMk cId="0" sldId="261"/>
            <ac:spMk id="45" creationId="{00000000-0000-0000-0000-000000000000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01-29T18:49:05" idx="1">
    <p:pos x="3667" y="722"/>
    <p:text>Cela correspond pour  la partie info
Mais il y a une nouveauté: l’électronique et la robotique</p:text>
  </p:cm>
</p:cmLst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3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3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spcBef>
                <a:spcPts val="1060"/>
              </a:spcBef>
              <a:buNone/>
            </a:pPr>
            <a:endParaRPr lang="fr-FR" sz="2400" b="0" u="none" strike="noStrike">
              <a:solidFill>
                <a:srgbClr val="009BDD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Blue_Curv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3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spcBef>
                <a:spcPts val="1060"/>
              </a:spcBef>
              <a:buNone/>
            </a:pPr>
            <a:endParaRPr lang="fr-FR" sz="2400" b="0" u="none" strike="noStrike">
              <a:solidFill>
                <a:srgbClr val="009BDD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65D0CE9-F0BD-46A8-9A59-34C114411293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Blue_Curv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fr-FR" sz="33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spcBef>
                <a:spcPts val="1060"/>
              </a:spcBef>
              <a:buNone/>
            </a:pPr>
            <a:endParaRPr lang="fr-FR" sz="2400" b="0" u="none" strike="noStrike">
              <a:solidFill>
                <a:srgbClr val="009BDD"/>
              </a:solidFill>
              <a:uFillTx/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spcBef>
                <a:spcPts val="1060"/>
              </a:spcBef>
              <a:buNone/>
            </a:pPr>
            <a:endParaRPr lang="fr-FR" sz="2400" b="0" u="none" strike="noStrike">
              <a:solidFill>
                <a:srgbClr val="009BDD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0476612-1928-4A57-B8C9-CDDC5F4B423A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rganigramme : Document 4"/>
          <p:cNvSpPr/>
          <p:nvPr/>
        </p:nvSpPr>
        <p:spPr>
          <a:xfrm flipH="1" flipV="1">
            <a:off x="0" y="4500000"/>
            <a:ext cx="10080000" cy="117000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rotWithShape="0">
              <a:srgbClr val="009BDD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fr-FR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DD4100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360000" y="2880000"/>
            <a:ext cx="9360000" cy="16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500" lnSpcReduction="19999"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9BDD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500" b="0" u="none" strike="noStrike">
                <a:solidFill>
                  <a:srgbClr val="009BDD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500" b="0" u="none" strike="noStrike">
                <a:solidFill>
                  <a:srgbClr val="009BDD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500" b="0" u="none" strike="noStrike">
                <a:solidFill>
                  <a:srgbClr val="009BDD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500" b="0" u="none" strike="noStrike">
                <a:solidFill>
                  <a:srgbClr val="009BDD"/>
                </a:solidFill>
                <a:uFillTx/>
                <a:latin typeface="Arial"/>
              </a:rPr>
              <a:t>Septième niveau de plan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dt" idx="1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fr-FR" sz="1400" b="0" u="none" strike="noStrike">
                <a:solidFill>
                  <a:srgbClr val="FFFFFF"/>
                </a:solidFill>
                <a:uFillTx/>
                <a:latin typeface="Arial"/>
              </a:defRPr>
            </a:lvl1pPr>
          </a:lstStyle>
          <a:p>
            <a:pPr indent="0">
              <a:buNone/>
            </a:pPr>
            <a:r>
              <a:rPr lang="fr-FR" sz="1400" b="0" u="none" strike="noStrike">
                <a:solidFill>
                  <a:srgbClr val="FFFFFF"/>
                </a:solidFill>
                <a:uFillTx/>
                <a:latin typeface="Arial"/>
              </a:rPr>
              <a:t>&lt;date/heure&gt;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ftr" idx="2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fr-FR" sz="1400" b="0" u="none" strike="noStrike">
                <a:solidFill>
                  <a:srgbClr val="FFFFFF"/>
                </a:solidFill>
                <a:uFillTx/>
                <a:latin typeface="Arial"/>
              </a:defRPr>
            </a:lvl1pPr>
          </a:lstStyle>
          <a:p>
            <a:pPr indent="0" algn="ctr">
              <a:buNone/>
            </a:pPr>
            <a:r>
              <a:rPr lang="fr-FR" sz="1400" b="0" u="none" strike="noStrike">
                <a:solidFill>
                  <a:srgbClr val="FFFFFF"/>
                </a:solidFill>
                <a:uFillTx/>
                <a:latin typeface="Arial"/>
              </a:rPr>
              <a:t>&lt;pied de page&gt;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0076760" cy="72000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rotWithShape="0">
              <a:srgbClr val="009BDD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fr-FR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240" y="5040000"/>
            <a:ext cx="10076760" cy="63144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rotWithShape="0">
              <a:srgbClr val="009BDD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fr-FR" sz="18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Cliquez pour éditer le format du texte-titre</a:t>
            </a: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9BDD"/>
                </a:solidFill>
                <a:uFillTx/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500" b="0" u="none" strike="noStrike">
                <a:solidFill>
                  <a:srgbClr val="009BDD"/>
                </a:solidFill>
                <a:uFillTx/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500" b="0" u="none" strike="noStrike">
                <a:solidFill>
                  <a:srgbClr val="009BDD"/>
                </a:solidFill>
                <a:uFillTx/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500" b="0" u="none" strike="noStrike">
                <a:solidFill>
                  <a:srgbClr val="009BDD"/>
                </a:solidFill>
                <a:uFillTx/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1500" b="0" u="none" strike="noStrike">
                <a:solidFill>
                  <a:srgbClr val="009BDD"/>
                </a:solidFill>
                <a:uFillTx/>
                <a:latin typeface="Arial"/>
              </a:rPr>
              <a:t>Septième niveau de plan</a:t>
            </a:r>
          </a:p>
        </p:txBody>
      </p:sp>
      <p:sp>
        <p:nvSpPr>
          <p:cNvPr id="12" name="PlaceHolder 3"/>
          <p:cNvSpPr>
            <a:spLocks noGrp="1"/>
          </p:cNvSpPr>
          <p:nvPr>
            <p:ph type="dt" idx="3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fr-FR" sz="1400" b="0" u="none" strike="noStrike">
                <a:solidFill>
                  <a:srgbClr val="FFFFFF"/>
                </a:solidFill>
                <a:uFillTx/>
                <a:latin typeface="Arial"/>
              </a:defRPr>
            </a:lvl1pPr>
          </a:lstStyle>
          <a:p>
            <a:pPr indent="0">
              <a:buNone/>
            </a:pPr>
            <a:r>
              <a:rPr lang="fr-FR" sz="1400" b="0" u="none" strike="noStrike">
                <a:solidFill>
                  <a:srgbClr val="FFFFFF"/>
                </a:solidFill>
                <a:uFillTx/>
                <a:latin typeface="Arial"/>
              </a:rPr>
              <a:t>&lt;date/heure&gt;</a:t>
            </a:r>
          </a:p>
        </p:txBody>
      </p:sp>
      <p:sp>
        <p:nvSpPr>
          <p:cNvPr id="13" name="PlaceHolder 4"/>
          <p:cNvSpPr>
            <a:spLocks noGrp="1"/>
          </p:cNvSpPr>
          <p:nvPr>
            <p:ph type="ftr" idx="4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fr-FR" sz="1400" b="0" u="none" strike="noStrike">
                <a:solidFill>
                  <a:srgbClr val="FFFFFF"/>
                </a:solidFill>
                <a:uFillTx/>
                <a:latin typeface="Arial"/>
              </a:defRPr>
            </a:lvl1pPr>
          </a:lstStyle>
          <a:p>
            <a:pPr indent="0" algn="ctr">
              <a:buNone/>
            </a:pPr>
            <a:r>
              <a:rPr lang="fr-FR" sz="1400" b="0" u="none" strike="noStrike">
                <a:solidFill>
                  <a:srgbClr val="FFFFFF"/>
                </a:solidFill>
                <a:uFillTx/>
                <a:latin typeface="Arial"/>
              </a:rPr>
              <a:t>&lt;pied de page&gt;</a:t>
            </a:r>
          </a:p>
        </p:txBody>
      </p:sp>
      <p:sp>
        <p:nvSpPr>
          <p:cNvPr id="14" name="PlaceHolder 5"/>
          <p:cNvSpPr>
            <a:spLocks noGrp="1"/>
          </p:cNvSpPr>
          <p:nvPr>
            <p:ph type="sldNum" idx="5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fr-FR" sz="1400" b="0" u="none" strike="noStrike">
                <a:solidFill>
                  <a:srgbClr val="FFFFFF"/>
                </a:solidFill>
                <a:uFillTx/>
                <a:latin typeface="Arial"/>
              </a:defRPr>
            </a:lvl1pPr>
          </a:lstStyle>
          <a:p>
            <a:pPr indent="0" algn="r">
              <a:buNone/>
            </a:pPr>
            <a:fld id="{9C1C8019-0A3F-491A-A5BD-A405BCA64584}" type="slidenum">
              <a:rPr lang="fr-FR" sz="1400" b="0" u="none" strike="noStrike">
                <a:solidFill>
                  <a:srgbClr val="FFFFFF"/>
                </a:solidFill>
                <a:uFillTx/>
                <a:latin typeface="Arial"/>
              </a:rPr>
              <a:t>‹N°›</a:t>
            </a:fld>
            <a:r>
              <a:rPr lang="fr-FR" sz="1400" b="0" u="none" strike="noStrike">
                <a:solidFill>
                  <a:srgbClr val="FFFFFF"/>
                </a:solidFill>
                <a:uFillTx/>
                <a:latin typeface="Arial"/>
              </a:rPr>
              <a:t>/</a:t>
            </a:r>
            <a:fld id="{12E26D57-89C2-4112-9B44-1F94ED9B36D6}" type="slidecount">
              <a:rPr lang="fr-FR" sz="1400" b="0" u="none" strike="noStrike">
                <a:solidFill>
                  <a:srgbClr val="FFFFFF"/>
                </a:solidFill>
                <a:uFillTx/>
                <a:latin typeface="Arial"/>
              </a:rPr>
              <a:t>13</a:t>
            </a:fld>
            <a:endParaRPr lang="fr-FR" sz="1400" b="0" u="none" strike="noStrik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0" y="90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DD4100"/>
                </a:solidFill>
                <a:uFillTx/>
                <a:latin typeface="Arial"/>
              </a:rPr>
              <a:t>Présentation du stage en entreprise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080000" y="1829160"/>
            <a:ext cx="3960000" cy="1014840"/>
          </a:xfrm>
          <a:prstGeom prst="rect">
            <a:avLst/>
          </a:prstGeom>
          <a:solidFill>
            <a:srgbClr val="FFFFFF"/>
          </a:solidFill>
          <a:ln w="18000">
            <a:solidFill>
              <a:srgbClr val="009BDD"/>
            </a:solidFill>
            <a:round/>
          </a:ln>
        </p:spPr>
        <p:txBody>
          <a:bodyPr lIns="90000" tIns="45000" rIns="90000" bIns="45000" anchor="ctr">
            <a:noAutofit/>
          </a:bodyPr>
          <a:lstStyle/>
          <a:p>
            <a:pPr algn="ctr"/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Entreprise Enchanted Tools</a:t>
            </a:r>
            <a:br>
              <a:rPr sz="1800"/>
            </a:b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Élève : Quentin SORANZO KREBS</a:t>
            </a:r>
            <a:br>
              <a:rPr sz="1800"/>
            </a:b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Classe : 3</a:t>
            </a:r>
            <a:r>
              <a:rPr lang="fr-FR" sz="1800" b="0" u="none" strike="noStrike" baseline="33000">
                <a:solidFill>
                  <a:srgbClr val="000000"/>
                </a:solidFill>
                <a:uFillTx/>
                <a:latin typeface="Arial"/>
              </a:rPr>
              <a:t>e</a:t>
            </a:r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C</a:t>
            </a:r>
          </a:p>
        </p:txBody>
      </p:sp>
      <p:pic>
        <p:nvPicPr>
          <p:cNvPr id="22" name="Image 21"/>
          <p:cNvPicPr/>
          <p:nvPr/>
        </p:nvPicPr>
        <p:blipFill>
          <a:blip r:embed="rId2"/>
          <a:stretch/>
        </p:blipFill>
        <p:spPr>
          <a:xfrm>
            <a:off x="4320000" y="2107080"/>
            <a:ext cx="5104080" cy="2032920"/>
          </a:xfrm>
          <a:prstGeom prst="rect">
            <a:avLst/>
          </a:prstGeom>
          <a:noFill/>
          <a:ln w="1800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936000" y="144000"/>
            <a:ext cx="882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Les activités du stage</a:t>
            </a:r>
          </a:p>
        </p:txBody>
      </p:sp>
      <p:graphicFrame>
        <p:nvGraphicFramePr>
          <p:cNvPr id="61" name="Tableau 60"/>
          <p:cNvGraphicFramePr/>
          <p:nvPr/>
        </p:nvGraphicFramePr>
        <p:xfrm>
          <a:off x="180000" y="730080"/>
          <a:ext cx="9708840" cy="4398960"/>
        </p:xfrm>
        <a:graphic>
          <a:graphicData uri="http://schemas.openxmlformats.org/drawingml/2006/table">
            <a:tbl>
              <a:tblPr/>
              <a:tblGrid>
                <a:gridCol w="4908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252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fr-FR" sz="2800" b="1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Ce que j’ai observé</a:t>
                      </a:r>
                    </a:p>
                  </a:txBody>
                  <a:tcPr marL="36000" marR="36000">
                    <a:lnL>
                      <a:noFill/>
                    </a:lnL>
                    <a:lnR w="720">
                      <a:solidFill>
                        <a:srgbClr val="000000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fr-FR" sz="2800" b="1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Ce que j’ai fait</a:t>
                      </a:r>
                      <a:endParaRPr lang="fr-FR" sz="2800" b="0" u="none" strike="noStrik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marL="36000" marR="36000">
                    <a:lnL w="720">
                      <a:solidFill>
                        <a:srgbClr val="000000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0800">
                <a:tc>
                  <a:txBody>
                    <a:bodyPr/>
                    <a:lstStyle/>
                    <a:p>
                      <a:pPr marL="324000" indent="-324000">
                        <a:spcBef>
                          <a:spcPts val="1060"/>
                        </a:spcBef>
                        <a:buClr>
                          <a:srgbClr val="009BDD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fr-FR" sz="2200" b="0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Visite des locaux de l’entreprise et du service de production</a:t>
                      </a:r>
                    </a:p>
                    <a:p>
                      <a:pPr marL="324000" indent="-324000">
                        <a:spcBef>
                          <a:spcPts val="1060"/>
                        </a:spcBef>
                        <a:buClr>
                          <a:srgbClr val="009BDD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fr-FR" sz="2200" b="0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Réunions : coffee meeting et gathering day</a:t>
                      </a:r>
                    </a:p>
                    <a:p>
                      <a:pPr marL="324000" indent="-324000">
                        <a:spcBef>
                          <a:spcPts val="1060"/>
                        </a:spcBef>
                        <a:buClr>
                          <a:srgbClr val="009BDD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fr-FR" sz="2200" b="0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Conception et impression de pièces 3D</a:t>
                      </a:r>
                    </a:p>
                  </a:txBody>
                  <a:tcPr marL="36000" marR="36000">
                    <a:lnL>
                      <a:noFill/>
                    </a:lnL>
                    <a:lnR w="720">
                      <a:solidFill>
                        <a:srgbClr val="000000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24000" indent="-324000">
                        <a:spcBef>
                          <a:spcPts val="1060"/>
                        </a:spcBef>
                        <a:buClr>
                          <a:srgbClr val="009BDD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fr-FR" sz="2200" b="0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Participation à une séance de test du robot</a:t>
                      </a:r>
                    </a:p>
                    <a:p>
                      <a:pPr marL="324000" indent="-324000">
                        <a:spcBef>
                          <a:spcPts val="1060"/>
                        </a:spcBef>
                        <a:buClr>
                          <a:srgbClr val="009BDD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fr-FR" sz="2200" b="0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Début de la conception d’un accessoire pour le robot</a:t>
                      </a:r>
                    </a:p>
                  </a:txBody>
                  <a:tcPr marL="36000" marR="36000">
                    <a:lnL w="7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2" name="Image 61"/>
          <p:cNvPicPr/>
          <p:nvPr/>
        </p:nvPicPr>
        <p:blipFill>
          <a:blip r:embed="rId2"/>
          <a:srcRect b="17097"/>
          <a:stretch/>
        </p:blipFill>
        <p:spPr>
          <a:xfrm>
            <a:off x="6613200" y="2875680"/>
            <a:ext cx="1806480" cy="216540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63" name="ZoneTexte 62"/>
          <p:cNvSpPr txBox="1"/>
          <p:nvPr/>
        </p:nvSpPr>
        <p:spPr>
          <a:xfrm>
            <a:off x="6366960" y="5049720"/>
            <a:ext cx="2335320" cy="605880"/>
          </a:xfrm>
          <a:prstGeom prst="rect">
            <a:avLst/>
          </a:prstGeom>
          <a:noFill/>
          <a:ln w="10080">
            <a:solidFill>
              <a:srgbClr val="FFFFFF"/>
            </a:solidFill>
            <a:round/>
          </a:ln>
        </p:spPr>
        <p:txBody>
          <a:bodyPr lIns="91800" tIns="46800" rIns="91800" bIns="46800" anchor="t">
            <a:noAutofit/>
          </a:bodyPr>
          <a:lstStyle/>
          <a:p>
            <a:pPr algn="ctr"/>
            <a:r>
              <a:rPr lang="fr-FR" sz="1800" b="0" u="none" strike="noStrike">
                <a:solidFill>
                  <a:srgbClr val="FFFFFF"/>
                </a:solidFill>
                <a:uFillTx/>
                <a:latin typeface="Arial"/>
              </a:rPr>
              <a:t>Démarrage du robot,</a:t>
            </a: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algn="ctr"/>
            <a:r>
              <a:rPr lang="fr-FR" sz="1800" b="0" u="none" strike="noStrike">
                <a:solidFill>
                  <a:srgbClr val="FFFFFF"/>
                </a:solidFill>
                <a:uFillTx/>
                <a:latin typeface="Arial"/>
              </a:rPr>
              <a:t> GYM du robot</a:t>
            </a: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4" name="Image 63"/>
          <p:cNvPicPr/>
          <p:nvPr/>
        </p:nvPicPr>
        <p:blipFill>
          <a:blip r:embed="rId3"/>
          <a:stretch/>
        </p:blipFill>
        <p:spPr>
          <a:xfrm>
            <a:off x="1879200" y="3420000"/>
            <a:ext cx="2014200" cy="164232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65" name="ZoneTexte 64"/>
          <p:cNvSpPr txBox="1"/>
          <p:nvPr/>
        </p:nvSpPr>
        <p:spPr>
          <a:xfrm>
            <a:off x="1807200" y="5043240"/>
            <a:ext cx="2080800" cy="605880"/>
          </a:xfrm>
          <a:prstGeom prst="rect">
            <a:avLst/>
          </a:prstGeom>
          <a:noFill/>
          <a:ln w="10080">
            <a:solidFill>
              <a:srgbClr val="FFFFFF"/>
            </a:solidFill>
            <a:round/>
          </a:ln>
        </p:spPr>
        <p:txBody>
          <a:bodyPr lIns="91800" tIns="46800" rIns="91800" bIns="46800" anchor="t">
            <a:noAutofit/>
          </a:bodyPr>
          <a:lstStyle/>
          <a:p>
            <a:pPr algn="ctr"/>
            <a:r>
              <a:rPr lang="fr-FR" sz="1800" b="0" u="none" strike="noStrike">
                <a:solidFill>
                  <a:srgbClr val="FFFFFF"/>
                </a:solidFill>
                <a:uFillTx/>
                <a:latin typeface="Arial"/>
              </a:rPr>
              <a:t>Stocks du service de production</a:t>
            </a: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98B7A53-AFE4-4393-AACC-BFA3340F44B6}" type="slidenum"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Bilan du stage - positif/négatif</a:t>
            </a:r>
          </a:p>
        </p:txBody>
      </p:sp>
      <p:graphicFrame>
        <p:nvGraphicFramePr>
          <p:cNvPr id="67" name="Tableau 66"/>
          <p:cNvGraphicFramePr/>
          <p:nvPr/>
        </p:nvGraphicFramePr>
        <p:xfrm>
          <a:off x="360000" y="1080000"/>
          <a:ext cx="9360000" cy="1843200"/>
        </p:xfrm>
        <a:graphic>
          <a:graphicData uri="http://schemas.openxmlformats.org/drawingml/2006/table">
            <a:tbl>
              <a:tblPr/>
              <a:tblGrid>
                <a:gridCol w="46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508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fr-FR" sz="2400" b="1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Points négatifs :</a:t>
                      </a:r>
                    </a:p>
                  </a:txBody>
                  <a:tcPr marL="36000" marR="36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fr-FR" sz="2400" b="1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Points positifs :</a:t>
                      </a:r>
                    </a:p>
                  </a:txBody>
                  <a:tcPr marL="36000" marR="36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8120">
                <a:tc>
                  <a:txBody>
                    <a:bodyPr/>
                    <a:lstStyle/>
                    <a:p>
                      <a:pPr marL="216000" indent="-216000">
                        <a:buClr>
                          <a:srgbClr val="009BDD"/>
                        </a:buClr>
                        <a:buFont typeface="Symbol" charset="2"/>
                        <a:buChar char=""/>
                      </a:pPr>
                      <a:r>
                        <a:rPr lang="fr-FR" sz="2400" b="0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peu d’activités et trop de stagiaires</a:t>
                      </a:r>
                    </a:p>
                  </a:txBody>
                  <a:tcPr marL="36000" marR="36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16000" indent="-216000">
                        <a:buClr>
                          <a:srgbClr val="009BDD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fr-FR" sz="2400" b="0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découverte vie de l’entreprise</a:t>
                      </a:r>
                    </a:p>
                    <a:p>
                      <a:pPr marL="216000" indent="-216000">
                        <a:buClr>
                          <a:srgbClr val="009BDD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fr-FR" sz="2400" b="0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découvertes techniques</a:t>
                      </a:r>
                    </a:p>
                    <a:p>
                      <a:pPr marL="216000" indent="-216000">
                        <a:buClr>
                          <a:srgbClr val="009BDD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fr-FR" sz="2400" b="0" u="none" strike="noStrike">
                          <a:solidFill>
                            <a:srgbClr val="009BDD"/>
                          </a:solidFill>
                          <a:uFillTx/>
                          <a:latin typeface="Arial"/>
                        </a:rPr>
                        <a:t>découverte gestion de projet</a:t>
                      </a:r>
                    </a:p>
                  </a:txBody>
                  <a:tcPr marL="36000" marR="36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2A97E67-FA1A-4E79-8133-37333C341740}" type="slidenum"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ZoneTexte 67"/>
          <p:cNvSpPr txBox="1"/>
          <p:nvPr/>
        </p:nvSpPr>
        <p:spPr>
          <a:xfrm>
            <a:off x="6886080" y="4596840"/>
            <a:ext cx="2741400" cy="349920"/>
          </a:xfrm>
          <a:prstGeom prst="rect">
            <a:avLst/>
          </a:prstGeom>
          <a:noFill/>
          <a:ln w="10080">
            <a:solidFill>
              <a:srgbClr val="000000"/>
            </a:solidFill>
            <a:round/>
          </a:ln>
        </p:spPr>
        <p:txBody>
          <a:bodyPr lIns="91800" tIns="46800" rIns="91800" bIns="46800" anchor="t">
            <a:noAutofit/>
          </a:bodyPr>
          <a:lstStyle/>
          <a:p>
            <a:pPr algn="ctr"/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Schéma du robot</a:t>
            </a:r>
          </a:p>
        </p:txBody>
      </p:sp>
      <p:pic>
        <p:nvPicPr>
          <p:cNvPr id="69" name="Image 68"/>
          <p:cNvPicPr/>
          <p:nvPr/>
        </p:nvPicPr>
        <p:blipFill>
          <a:blip r:embed="rId2"/>
          <a:stretch/>
        </p:blipFill>
        <p:spPr>
          <a:xfrm>
            <a:off x="7788240" y="847080"/>
            <a:ext cx="1258920" cy="365292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Bilan du stage – retour sur les attentes</a:t>
            </a: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360000" y="2093760"/>
            <a:ext cx="7500240" cy="16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324000" indent="-324000">
              <a:spcBef>
                <a:spcPts val="1060"/>
              </a:spcBef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Découverte des conditions de travail en entreprise :</a:t>
            </a:r>
          </a:p>
          <a:p>
            <a:pPr marL="648000" lvl="1" indent="-324000">
              <a:spcBef>
                <a:spcPts val="850"/>
              </a:spcBef>
              <a:buClr>
                <a:srgbClr val="009BDD"/>
              </a:buClr>
              <a:buSzPct val="80000"/>
              <a:buFont typeface="Wingdings" charset="2"/>
              <a:buChar char="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Spécialisation des métiers donc importance de la communication au sein des équipes</a:t>
            </a:r>
          </a:p>
        </p:txBody>
      </p:sp>
      <p:sp>
        <p:nvSpPr>
          <p:cNvPr id="72" name="ZoneTexte 71"/>
          <p:cNvSpPr txBox="1"/>
          <p:nvPr/>
        </p:nvSpPr>
        <p:spPr>
          <a:xfrm>
            <a:off x="308160" y="946080"/>
            <a:ext cx="6300000" cy="114192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24000" indent="-324000">
              <a:spcBef>
                <a:spcPts val="850"/>
              </a:spcBef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Apprentissage de nouvelles notions : 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marL="648000" lvl="1" indent="-324000">
              <a:spcBef>
                <a:spcPts val="850"/>
              </a:spcBef>
              <a:buClr>
                <a:srgbClr val="009BDD"/>
              </a:buClr>
              <a:buSzPct val="80000"/>
              <a:buFont typeface="Wingdings" charset="2"/>
              <a:buChar char="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Fonctionnement d’un robot</a:t>
            </a:r>
            <a:endParaRPr lang="fr-FR" sz="21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3" name="ZoneTexte 72"/>
          <p:cNvSpPr txBox="1"/>
          <p:nvPr/>
        </p:nvSpPr>
        <p:spPr>
          <a:xfrm>
            <a:off x="288000" y="3492000"/>
            <a:ext cx="7285320" cy="88596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324000" indent="-324000">
              <a:spcBef>
                <a:spcPts val="1049"/>
              </a:spcBef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Confirmation de mon projet professionnel 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marL="648000" lvl="1" indent="-324000">
              <a:spcBef>
                <a:spcPts val="1049"/>
              </a:spcBef>
              <a:buClr>
                <a:srgbClr val="009BDD"/>
              </a:buClr>
              <a:buSzPct val="80000"/>
              <a:buFont typeface="Wingdings" charset="2"/>
              <a:buChar char="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Métier ingénieur en robotique</a:t>
            </a:r>
            <a:endParaRPr lang="fr-FR" sz="21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E41D4F6-D6B1-47EF-ACF3-E9B49F933385}" type="slidenum"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spcBef>
                <a:spcPts val="1060"/>
              </a:spcBef>
              <a:buNone/>
            </a:pPr>
            <a:endParaRPr lang="fr-FR" sz="2400" b="0" u="none" strike="noStrike">
              <a:solidFill>
                <a:srgbClr val="009BDD"/>
              </a:solidFill>
              <a:uFillTx/>
              <a:latin typeface="Arial"/>
            </a:endParaRPr>
          </a:p>
          <a:p>
            <a:pPr indent="0">
              <a:spcBef>
                <a:spcPts val="1060"/>
              </a:spcBef>
              <a:buNone/>
            </a:pPr>
            <a:endParaRPr lang="fr-FR" sz="2400" b="0" u="none" strike="noStrike">
              <a:solidFill>
                <a:srgbClr val="009BDD"/>
              </a:solidFill>
              <a:uFillTx/>
              <a:latin typeface="Arial"/>
            </a:endParaRPr>
          </a:p>
          <a:p>
            <a:pPr indent="0" algn="ctr">
              <a:spcBef>
                <a:spcPts val="1060"/>
              </a:spcBef>
              <a:buNone/>
            </a:pPr>
            <a:r>
              <a:rPr lang="fr-FR" sz="5400" b="0" u="none" strike="noStrike">
                <a:solidFill>
                  <a:srgbClr val="009BDD"/>
                </a:solidFill>
                <a:uFillTx/>
                <a:latin typeface="Arial"/>
              </a:rPr>
              <a:t>Remerciements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0B0FC05-E826-4724-B694-BDE599C134D7}" type="slidenum"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Plan de la présentation</a:t>
            </a: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360000" y="948960"/>
            <a:ext cx="9360000" cy="3983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800" b="0" u="none" strike="noStrike">
                <a:solidFill>
                  <a:srgbClr val="009BDD"/>
                </a:solidFill>
                <a:uFillTx/>
                <a:latin typeface="Arial"/>
              </a:rPr>
              <a:t>Introduction</a:t>
            </a: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800" b="0" u="none" strike="noStrike">
                <a:solidFill>
                  <a:srgbClr val="009BDD"/>
                </a:solidFill>
                <a:uFillTx/>
                <a:latin typeface="Arial"/>
              </a:rPr>
              <a:t>L’entreprise : Enchanted Tools</a:t>
            </a: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800" b="0" u="none" strike="noStrike">
                <a:solidFill>
                  <a:srgbClr val="009BDD"/>
                </a:solidFill>
                <a:uFillTx/>
                <a:latin typeface="Arial"/>
              </a:rPr>
              <a:t>Le métier de modélisateur 3D</a:t>
            </a: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800" b="0" u="none" strike="noStrike">
                <a:solidFill>
                  <a:srgbClr val="009BDD"/>
                </a:solidFill>
                <a:uFillTx/>
                <a:latin typeface="Arial"/>
              </a:rPr>
              <a:t>Mes activités</a:t>
            </a: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800" b="0" u="none" strike="noStrike">
                <a:solidFill>
                  <a:srgbClr val="009BDD"/>
                </a:solidFill>
                <a:uFillTx/>
                <a:latin typeface="Arial"/>
              </a:rPr>
              <a:t>Bilan du stage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37B07D3-06CF-4329-AE10-061D3CB921F7}" type="slidenum"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Introduction – Présentation personnelle</a:t>
            </a: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Centres d’intérêts : 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Électronique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Impression 3D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Informatique</a:t>
            </a:r>
          </a:p>
        </p:txBody>
      </p:sp>
      <p:pic>
        <p:nvPicPr>
          <p:cNvPr id="27" name="Image 26"/>
          <p:cNvPicPr/>
          <p:nvPr/>
        </p:nvPicPr>
        <p:blipFill>
          <a:blip r:embed="rId2"/>
          <a:stretch/>
        </p:blipFill>
        <p:spPr>
          <a:xfrm>
            <a:off x="4974480" y="1273320"/>
            <a:ext cx="4745520" cy="3046680"/>
          </a:xfrm>
          <a:prstGeom prst="rect">
            <a:avLst/>
          </a:prstGeom>
          <a:noFill/>
          <a:ln w="18000">
            <a:noFill/>
          </a:ln>
        </p:spPr>
      </p:pic>
      <p:pic>
        <p:nvPicPr>
          <p:cNvPr id="28" name="Image 27"/>
          <p:cNvPicPr/>
          <p:nvPr/>
        </p:nvPicPr>
        <p:blipFill>
          <a:blip r:embed="rId3"/>
          <a:stretch/>
        </p:blipFill>
        <p:spPr>
          <a:xfrm>
            <a:off x="180000" y="2700000"/>
            <a:ext cx="4680000" cy="254700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29" name="ZoneTexte 28"/>
          <p:cNvSpPr txBox="1"/>
          <p:nvPr/>
        </p:nvSpPr>
        <p:spPr>
          <a:xfrm>
            <a:off x="5940000" y="4320000"/>
            <a:ext cx="3780000" cy="602280"/>
          </a:xfrm>
          <a:prstGeom prst="rect">
            <a:avLst/>
          </a:prstGeom>
          <a:noFill/>
          <a:ln w="18000">
            <a:solidFill>
              <a:srgbClr val="111111"/>
            </a:solidFill>
            <a:round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projet électronique d’arrosage automatique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180000" y="5237280"/>
            <a:ext cx="4680000" cy="360000"/>
          </a:xfrm>
          <a:prstGeom prst="rect">
            <a:avLst/>
          </a:prstGeom>
          <a:noFill/>
          <a:ln w="18000">
            <a:solidFill>
              <a:srgbClr val="FFFFFF"/>
            </a:solidFill>
            <a:round/>
          </a:ln>
        </p:spPr>
        <p:txBody>
          <a:bodyPr lIns="90000" tIns="45000" rIns="90000" bIns="45000" anchor="t">
            <a:noAutofit/>
          </a:bodyPr>
          <a:lstStyle/>
          <a:p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Projet de programmation de jeu vidéo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F646F568-1C5E-49E4-925A-8B4BEA8278A4}" type="slidenum"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Introduction – La recherche du stage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540000" y="1109880"/>
            <a:ext cx="7740000" cy="30240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Offre de stage sur le site de l’académie de Paris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540000" y="1569600"/>
            <a:ext cx="7380000" cy="30240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Réalisation d’un CV et d’une lettre de motivation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4" name="Image 33"/>
          <p:cNvPicPr/>
          <p:nvPr/>
        </p:nvPicPr>
        <p:blipFill>
          <a:blip r:embed="rId2"/>
          <a:stretch/>
        </p:blipFill>
        <p:spPr>
          <a:xfrm>
            <a:off x="3528000" y="1050840"/>
            <a:ext cx="5760000" cy="445716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3361F65-BF5D-42B2-9D0B-A55EDCA8D6D8}" type="slidenum"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Apprentissage de nouvelles notions</a:t>
            </a: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Découverte des conditions de travail en entreprise</a:t>
            </a: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Confirmer mon projet professionnel</a:t>
            </a:r>
          </a:p>
        </p:txBody>
      </p:sp>
      <p:sp>
        <p:nvSpPr>
          <p:cNvPr id="36" name="PlaceHolder 2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Introduction – Mes attentes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AE1FEB0-726F-4721-A0C4-2E63E61C912A}" type="slidenum"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L’entreprise Enchanted Tools – Généralités</a:t>
            </a:r>
          </a:p>
        </p:txBody>
      </p:sp>
      <p:pic>
        <p:nvPicPr>
          <p:cNvPr id="38" name="Image 37"/>
          <p:cNvPicPr/>
          <p:nvPr/>
        </p:nvPicPr>
        <p:blipFill>
          <a:blip r:embed="rId2"/>
          <a:srcRect t="9289" b="1790"/>
          <a:stretch/>
        </p:blipFill>
        <p:spPr>
          <a:xfrm>
            <a:off x="6297840" y="1656000"/>
            <a:ext cx="3026160" cy="3443400"/>
          </a:xfrm>
          <a:prstGeom prst="rect">
            <a:avLst/>
          </a:prstGeom>
          <a:noFill/>
          <a:ln w="18000">
            <a:noFill/>
          </a:ln>
        </p:spPr>
      </p:pic>
      <p:pic>
        <p:nvPicPr>
          <p:cNvPr id="39" name="Image 38"/>
          <p:cNvPicPr/>
          <p:nvPr/>
        </p:nvPicPr>
        <p:blipFill>
          <a:blip r:embed="rId3"/>
          <a:stretch/>
        </p:blipFill>
        <p:spPr>
          <a:xfrm>
            <a:off x="882000" y="2833200"/>
            <a:ext cx="2396880" cy="147996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40" name="ZoneTexte 39"/>
          <p:cNvSpPr txBox="1"/>
          <p:nvPr/>
        </p:nvSpPr>
        <p:spPr>
          <a:xfrm>
            <a:off x="444600" y="1031400"/>
            <a:ext cx="9360000" cy="34596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Fondation en 2021 par Jérôme Monceaux et Samuel Benveniste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" name="ZoneTexte 40"/>
          <p:cNvSpPr txBox="1"/>
          <p:nvPr/>
        </p:nvSpPr>
        <p:spPr>
          <a:xfrm>
            <a:off x="455040" y="1509120"/>
            <a:ext cx="7190280" cy="100008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Localisation : 18 rue de la fontaine au roi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Paris 11</a:t>
            </a:r>
            <a:r>
              <a:rPr lang="fr-FR" sz="2400" b="0" u="none" strike="noStrike" baseline="33000">
                <a:solidFill>
                  <a:srgbClr val="009BDD"/>
                </a:solidFill>
                <a:uFillTx/>
                <a:latin typeface="Arial"/>
              </a:rPr>
              <a:t>e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buClr>
                <a:srgbClr val="009BDD"/>
              </a:buClr>
              <a:buSzPct val="45000"/>
              <a:buFont typeface="Wingdings" charset="2"/>
              <a:buChar char=""/>
            </a:pP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" name="ZoneTexte 41"/>
          <p:cNvSpPr txBox="1"/>
          <p:nvPr/>
        </p:nvSpPr>
        <p:spPr>
          <a:xfrm>
            <a:off x="455400" y="2277720"/>
            <a:ext cx="5124600" cy="34596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Nombre d’employés : 107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3" name="Image 42"/>
          <p:cNvPicPr/>
          <p:nvPr/>
        </p:nvPicPr>
        <p:blipFill>
          <a:blip r:embed="rId4"/>
          <a:stretch/>
        </p:blipFill>
        <p:spPr>
          <a:xfrm>
            <a:off x="4107240" y="2775240"/>
            <a:ext cx="1455480" cy="145548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44" name="ZoneTexte 43"/>
          <p:cNvSpPr txBox="1"/>
          <p:nvPr/>
        </p:nvSpPr>
        <p:spPr>
          <a:xfrm>
            <a:off x="6300000" y="5112000"/>
            <a:ext cx="3024000" cy="346320"/>
          </a:xfrm>
          <a:prstGeom prst="rect">
            <a:avLst/>
          </a:prstGeom>
          <a:noFill/>
          <a:ln w="18000">
            <a:solidFill>
              <a:srgbClr val="FFFFFF"/>
            </a:solidFill>
            <a:round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fr-FR" sz="1800" b="0" u="none" strike="noStrike">
                <a:solidFill>
                  <a:srgbClr val="FFFFFF"/>
                </a:solidFill>
                <a:uFillTx/>
                <a:latin typeface="Arial"/>
              </a:rPr>
              <a:t>Siège d’Enchanted Tools</a:t>
            </a: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" name="ZoneTexte 45"/>
          <p:cNvSpPr txBox="1"/>
          <p:nvPr/>
        </p:nvSpPr>
        <p:spPr>
          <a:xfrm>
            <a:off x="4068000" y="4230720"/>
            <a:ext cx="1494720" cy="602280"/>
          </a:xfrm>
          <a:prstGeom prst="rect">
            <a:avLst/>
          </a:prstGeom>
          <a:noFill/>
          <a:ln w="18000">
            <a:solidFill>
              <a:srgbClr val="000000"/>
            </a:solidFill>
            <a:round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Samuel Benveniste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42A11AC-2973-40D6-BC8A-709C9928E8F7}" type="slidenum">
              <a:t>6</a:t>
            </a:fld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4DBAADA-E4AD-281C-9982-0C2199F4B775}"/>
              </a:ext>
            </a:extLst>
          </p:cNvPr>
          <p:cNvSpPr txBox="1"/>
          <p:nvPr/>
        </p:nvSpPr>
        <p:spPr>
          <a:xfrm>
            <a:off x="884059" y="4299906"/>
            <a:ext cx="2398172" cy="364521"/>
          </a:xfrm>
          <a:prstGeom prst="rect">
            <a:avLst/>
          </a:prstGeom>
          <a:noFill/>
          <a:ln w="18000">
            <a:solidFill>
              <a:srgbClr val="000000"/>
            </a:solidFill>
            <a:round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fr-FR" dirty="0">
                <a:solidFill>
                  <a:srgbClr val="000000"/>
                </a:solidFill>
                <a:latin typeface="Arial"/>
              </a:rPr>
              <a:t>Jérôme Monceaux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L’entreprise Enchanted Tools – Produits</a:t>
            </a:r>
          </a:p>
        </p:txBody>
      </p:sp>
      <p:pic>
        <p:nvPicPr>
          <p:cNvPr id="48" name="Image 47"/>
          <p:cNvPicPr/>
          <p:nvPr/>
        </p:nvPicPr>
        <p:blipFill>
          <a:blip r:embed="rId2"/>
          <a:stretch/>
        </p:blipFill>
        <p:spPr>
          <a:xfrm>
            <a:off x="540000" y="2016000"/>
            <a:ext cx="5676840" cy="320400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49" name="ZoneTexte 48"/>
          <p:cNvSpPr txBox="1"/>
          <p:nvPr/>
        </p:nvSpPr>
        <p:spPr>
          <a:xfrm>
            <a:off x="360000" y="1584000"/>
            <a:ext cx="4860000" cy="34596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Monde imaginaire des Mirokaï 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" name="ZoneTexte 49"/>
          <p:cNvSpPr txBox="1"/>
          <p:nvPr/>
        </p:nvSpPr>
        <p:spPr>
          <a:xfrm>
            <a:off x="360000" y="1080000"/>
            <a:ext cx="5580000" cy="360000"/>
          </a:xfrm>
          <a:prstGeom prst="rect">
            <a:avLst/>
          </a:prstGeom>
          <a:noFill/>
          <a:ln w="1800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>
              <a:buClr>
                <a:srgbClr val="009BDD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Le robot humanoïde Miroki et Miroka</a:t>
            </a:r>
            <a:endParaRPr lang="fr-FR" sz="24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1" name="Image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/>
          <p:nvPr/>
        </p:nvPicPr>
        <p:blipFill>
          <a:blip r:embed="rId3"/>
          <a:srcRect l="14875" t="18240" r="12875" b="27788"/>
          <a:stretch/>
        </p:blipFill>
        <p:spPr>
          <a:xfrm rot="16200000">
            <a:off x="5875560" y="1784160"/>
            <a:ext cx="4512600" cy="252792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52" name="ZoneTexte 51"/>
          <p:cNvSpPr txBox="1"/>
          <p:nvPr/>
        </p:nvSpPr>
        <p:spPr>
          <a:xfrm>
            <a:off x="6840000" y="5292000"/>
            <a:ext cx="2520000" cy="360000"/>
          </a:xfrm>
          <a:prstGeom prst="rect">
            <a:avLst/>
          </a:prstGeom>
          <a:noFill/>
          <a:ln w="18000">
            <a:solidFill>
              <a:srgbClr val="FFFFFF"/>
            </a:solidFill>
            <a:round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fr-FR" sz="1800" b="0" u="none" strike="noStrike">
                <a:solidFill>
                  <a:srgbClr val="FFFFFF"/>
                </a:solidFill>
                <a:uFillTx/>
                <a:latin typeface="Arial"/>
              </a:rPr>
              <a:t>Robot Miroki</a:t>
            </a: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540000" y="5220000"/>
            <a:ext cx="5676840" cy="345960"/>
          </a:xfrm>
          <a:prstGeom prst="rect">
            <a:avLst/>
          </a:prstGeom>
          <a:noFill/>
          <a:ln w="18000">
            <a:solidFill>
              <a:srgbClr val="FFFFFF"/>
            </a:solidFill>
            <a:round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fr-FR" sz="1800" b="0" u="none" strike="noStrike">
                <a:solidFill>
                  <a:srgbClr val="FFFFFF"/>
                </a:solidFill>
                <a:uFillTx/>
                <a:latin typeface="Arial"/>
              </a:rPr>
              <a:t>Nimira, planète des Mirokaï</a:t>
            </a:r>
            <a:endParaRPr lang="fr-FR" sz="1800" b="0" u="none" strike="noStrik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2E6CCD4D-D72B-4D44-B408-5D3DA37BEC2F}" type="slidenum">
              <a:t>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L’entreprise Enchanted Tools – Les clients</a:t>
            </a: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Un client : ICM (Institut du Cancer de Montpellier) - service de radiothérapie pédiatrique.</a:t>
            </a:r>
          </a:p>
        </p:txBody>
      </p:sp>
      <p:pic>
        <p:nvPicPr>
          <p:cNvPr id="56" name="Image 55"/>
          <p:cNvPicPr/>
          <p:nvPr/>
        </p:nvPicPr>
        <p:blipFill>
          <a:blip r:embed="rId2"/>
          <a:stretch/>
        </p:blipFill>
        <p:spPr>
          <a:xfrm>
            <a:off x="2316600" y="1908000"/>
            <a:ext cx="5135400" cy="349380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57" name="ZoneTexte 56"/>
          <p:cNvSpPr txBox="1"/>
          <p:nvPr/>
        </p:nvSpPr>
        <p:spPr>
          <a:xfrm>
            <a:off x="2176560" y="5294880"/>
            <a:ext cx="5407200" cy="349920"/>
          </a:xfrm>
          <a:prstGeom prst="rect">
            <a:avLst/>
          </a:prstGeom>
          <a:solidFill>
            <a:srgbClr val="FFFFFF"/>
          </a:solidFill>
          <a:ln w="10080">
            <a:solidFill>
              <a:srgbClr val="000000"/>
            </a:solidFill>
            <a:round/>
          </a:ln>
        </p:spPr>
        <p:txBody>
          <a:bodyPr lIns="91800" tIns="46800" rIns="91800" bIns="46800" anchor="t">
            <a:noAutofit/>
          </a:bodyPr>
          <a:lstStyle/>
          <a:p>
            <a:pPr algn="ctr"/>
            <a:r>
              <a:rPr lang="fr-FR" sz="1800" b="0" u="none" strike="noStrike">
                <a:solidFill>
                  <a:srgbClr val="000000"/>
                </a:solidFill>
                <a:uFillTx/>
                <a:latin typeface="Arial"/>
              </a:rPr>
              <a:t>Miroka dans le service de radiothérapie pédiatrique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EC3CC5E-3CFD-4A5F-BC0D-CE92520EC714}" type="slidenum"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fr-FR" sz="3300" b="0" u="none" strike="noStrike">
                <a:solidFill>
                  <a:srgbClr val="FFFFFF"/>
                </a:solidFill>
                <a:uFillTx/>
                <a:latin typeface="Arial"/>
              </a:rPr>
              <a:t>Une profession : modélisateur 3D</a:t>
            </a: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Activités du métier :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Modélisation des pièces sur un logiciel de CAO (SolidWorks)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Impression des pièces sur imprimante 3D</a:t>
            </a:r>
          </a:p>
          <a:p>
            <a:pPr marL="864000" lvl="1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100" b="0" u="none" strike="noStrike">
                <a:solidFill>
                  <a:srgbClr val="009BDD"/>
                </a:solidFill>
                <a:uFillTx/>
                <a:latin typeface="Arial"/>
              </a:rPr>
              <a:t>Finitions (limes, peintures)</a:t>
            </a: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Formation : BTS CIM</a:t>
            </a: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Evolution du métier : compétences de plus en plus recherchées</a:t>
            </a: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lang="fr-FR" sz="2400" b="0" u="none" strike="noStrike">
                <a:solidFill>
                  <a:srgbClr val="009BDD"/>
                </a:solidFill>
                <a:uFillTx/>
                <a:latin typeface="Arial"/>
              </a:rPr>
              <a:t>Horaires dans cette entreprise : très libres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5F8C7C1F-EDD7-4260-A011-3F7E23BFFDE8}" type="slidenum"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1480</TotalTime>
  <Application>Microsoft Office PowerPoint</Application>
  <PresentationFormat>Personnalisé</PresentationFormat>
  <Slides>13</Slides>
  <Notes>0</Notes>
  <HiddenSlides>0</HiddenSlide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13</vt:i4>
      </vt:variant>
    </vt:vector>
  </HeadingPairs>
  <TitlesOfParts>
    <vt:vector size="15" baseType="lpstr">
      <vt:lpstr>Office</vt:lpstr>
      <vt:lpstr>Office</vt:lpstr>
      <vt:lpstr>Présentation du stage en entreprise</vt:lpstr>
      <vt:lpstr>Plan de la présentation</vt:lpstr>
      <vt:lpstr>Introduction – Présentation personnelle</vt:lpstr>
      <vt:lpstr>Introduction – La recherche du stage</vt:lpstr>
      <vt:lpstr>Introduction – Mes attentes</vt:lpstr>
      <vt:lpstr>L’entreprise Enchanted Tools – Généralités</vt:lpstr>
      <vt:lpstr>L’entreprise Enchanted Tools – Produits</vt:lpstr>
      <vt:lpstr>L’entreprise Enchanted Tools – Les clients</vt:lpstr>
      <vt:lpstr>Une profession : modélisateur 3D</vt:lpstr>
      <vt:lpstr>Les activités du stage</vt:lpstr>
      <vt:lpstr>Bilan du stage - positif/négatif</vt:lpstr>
      <vt:lpstr>Bilan du stage – retour sur les attentes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Curve</dc:title>
  <dc:subject/>
  <dc:creator/>
  <dc:description/>
  <cp:lastModifiedBy/>
  <cp:revision>133</cp:revision>
  <cp:lastPrinted>2025-02-10T20:57:21Z</cp:lastPrinted>
  <dcterms:created xsi:type="dcterms:W3CDTF">2025-01-29T18:08:39Z</dcterms:created>
  <dcterms:modified xsi:type="dcterms:W3CDTF">2025-02-10T20:10:12Z</dcterms:modified>
  <dc:language>fr-FR</dc:language>
</cp:coreProperties>
</file>